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6"/>
  </p:notesMasterIdLst>
  <p:handoutMasterIdLst>
    <p:handoutMasterId r:id="rId27"/>
  </p:handoutMasterIdLst>
  <p:sldIdLst>
    <p:sldId id="394" r:id="rId3"/>
    <p:sldId id="476" r:id="rId4"/>
    <p:sldId id="508" r:id="rId5"/>
    <p:sldId id="535" r:id="rId6"/>
    <p:sldId id="479" r:id="rId7"/>
    <p:sldId id="551" r:id="rId8"/>
    <p:sldId id="536" r:id="rId9"/>
    <p:sldId id="539" r:id="rId10"/>
    <p:sldId id="483" r:id="rId11"/>
    <p:sldId id="538" r:id="rId12"/>
    <p:sldId id="543" r:id="rId13"/>
    <p:sldId id="534" r:id="rId14"/>
    <p:sldId id="415" r:id="rId15"/>
    <p:sldId id="480" r:id="rId16"/>
    <p:sldId id="492" r:id="rId17"/>
    <p:sldId id="491" r:id="rId18"/>
    <p:sldId id="494" r:id="rId19"/>
    <p:sldId id="471" r:id="rId20"/>
    <p:sldId id="528" r:id="rId21"/>
    <p:sldId id="552" r:id="rId22"/>
    <p:sldId id="553" r:id="rId23"/>
    <p:sldId id="405" r:id="rId24"/>
    <p:sldId id="400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51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8"/>
            <p14:sldId id="543"/>
            <p14:sldId id="534"/>
          </p14:sldIdLst>
        </p14:section>
        <p14:section name="Course Organization" id="{2B4D2ED8-F966-4FF9-BC04-EA7C60E10932}">
          <p14:sldIdLst>
            <p14:sldId id="415"/>
            <p14:sldId id="480"/>
            <p14:sldId id="492"/>
            <p14:sldId id="491"/>
            <p14:sldId id="494"/>
            <p14:sldId id="471"/>
          </p14:sldIdLst>
        </p14:section>
        <p14:section name="Conclusion" id="{E47C5259-9EA6-4EC9-BC48-DB727F9AFB1B}">
          <p14:sldIdLst>
            <p14:sldId id="528"/>
            <p14:sldId id="552"/>
            <p14:sldId id="55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83" d="100"/>
          <a:sy n="83" d="100"/>
        </p:scale>
        <p:origin x="69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14-Jan-19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386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9560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14-Jan-19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hyperlink" Target="https://www.facebook.com/groups/CSharpDBFUndamentalsJanuary2019/" TargetMode="Externa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advanc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hyperlink" Target="https://www.softwaregroup.com/" TargetMode="External"/><Relationship Id="rId18" Type="http://schemas.openxmlformats.org/officeDocument/2006/relationships/image" Target="../media/image66.png"/><Relationship Id="rId26" Type="http://schemas.openxmlformats.org/officeDocument/2006/relationships/image" Target="../media/image6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www.postbank.bg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://www.xs-software.com/" TargetMode="External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hyperlink" Target="https://netpeak.bg/" TargetMode="External"/><Relationship Id="rId24" Type="http://schemas.openxmlformats.org/officeDocument/2006/relationships/image" Target="../media/image3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www.telenor.bg/" TargetMode="External"/><Relationship Id="rId23" Type="http://schemas.openxmlformats.org/officeDocument/2006/relationships/hyperlink" Target="https://www.superhosting.bg/" TargetMode="External"/><Relationship Id="rId10" Type="http://schemas.openxmlformats.org/officeDocument/2006/relationships/image" Target="../media/image63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aeternity.com/" TargetMode="External"/><Relationship Id="rId14" Type="http://schemas.openxmlformats.org/officeDocument/2006/relationships/image" Target="../media/image64.png"/><Relationship Id="rId22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9715" y="1447800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685" y="336545"/>
            <a:ext cx="10962447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9" name="Picture Placeholder 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1903412" y="2017910"/>
            <a:ext cx="5410200" cy="34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Lecturer</a:t>
            </a:r>
          </a:p>
          <a:p>
            <a:pPr lvl="1"/>
            <a:r>
              <a:rPr lang="en-US" noProof="1"/>
              <a:t>C# Basics and </a:t>
            </a:r>
            <a:r>
              <a:rPr lang="en-GB" dirty="0"/>
              <a:t>ASP.NET MVC @ Softuni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institutions in the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r>
              <a:rPr lang="bg-BG" dirty="0"/>
              <a:t/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Database Fundamentals Module – Timeline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2"/>
            <a:ext cx="11337898" cy="532601"/>
            <a:chOff x="395314" y="1838162"/>
            <a:chExt cx="9280498" cy="532601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929380" y="1838162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22668" y="150489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15-Jan-2019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50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19-Feb-2019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10063" y="1504890"/>
            <a:ext cx="154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19-Nov-2019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395314" y="2876044"/>
            <a:ext cx="2911092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MSSQL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-Jan-2019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17-Feb-2019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8499A2-1F18-44CE-BC12-71B59A3F878C}"/>
              </a:ext>
            </a:extLst>
          </p:cNvPr>
          <p:cNvSpPr/>
          <p:nvPr/>
        </p:nvSpPr>
        <p:spPr bwMode="auto">
          <a:xfrm>
            <a:off x="3351212" y="2876044"/>
            <a:ext cx="343028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 Core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weeks * 4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1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-Feb-2019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07-April-2019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8DD2F-E922-4AEE-8C00-EF533916B367}"/>
              </a:ext>
            </a:extLst>
          </p:cNvPr>
          <p:cNvSpPr/>
          <p:nvPr/>
        </p:nvSpPr>
        <p:spPr bwMode="auto">
          <a:xfrm>
            <a:off x="6826305" y="2876044"/>
            <a:ext cx="479004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MSSQL Retake Exam: 09-Apr-2019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 Core Retake Exam: 11-Apr-2019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53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36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0411" y="3509256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https://softuni.bg/forum/categories/63/csharp-db-fundamentals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1" y="5121954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5"/>
              </a:rPr>
              <a:t>https://www.facebook.com/groups/</a:t>
            </a:r>
            <a:r>
              <a:rPr lang="bg-BG" sz="2399" b="1" dirty="0">
                <a:solidFill>
                  <a:schemeClr val="bg1"/>
                </a:solidFill>
                <a:latin typeface="Consolas" pitchFamily="49" charset="0"/>
                <a:hlinkClick r:id="rId5"/>
              </a:rPr>
              <a:t/>
            </a:r>
            <a:br>
              <a:rPr lang="bg-BG" sz="2399" b="1" dirty="0">
                <a:solidFill>
                  <a:schemeClr val="bg1"/>
                </a:solidFill>
                <a:latin typeface="Consolas" pitchFamily="49" charset="0"/>
                <a:hlinkClick r:id="rId5"/>
              </a:rPr>
            </a:b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5"/>
              </a:rPr>
              <a:t>CSharpDBFUndamentalsJanuary2019/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6"/>
          <p:cNvSpPr/>
          <p:nvPr/>
        </p:nvSpPr>
        <p:spPr>
          <a:xfrm>
            <a:off x="760412" y="1881743"/>
            <a:ext cx="76200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dirty="0">
                <a:solidFill>
                  <a:schemeClr val="bg1"/>
                </a:solidFill>
                <a:latin typeface="Consolas" pitchFamily="49" charset="0"/>
              </a:rPr>
              <a:t>https://softuni.bg/courses/databases-basics-ms-sql-server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32012" y="1175481"/>
            <a:ext cx="9829800" cy="5201066"/>
          </a:xfrm>
        </p:spPr>
        <p:txBody>
          <a:bodyPr/>
          <a:lstStyle/>
          <a:p>
            <a:r>
              <a:rPr lang="en-US" dirty="0"/>
              <a:t>The official textbook for the course</a:t>
            </a:r>
          </a:p>
          <a:p>
            <a:pPr lvl="1"/>
            <a:r>
              <a:rPr lang="en-US" dirty="0"/>
              <a:t>"Fundamentals of Computer Programming with C#", </a:t>
            </a:r>
            <a:br>
              <a:rPr lang="en-US" dirty="0"/>
            </a:br>
            <a:r>
              <a:rPr lang="en-US" dirty="0"/>
              <a:t>by Svetlin Nakov &amp; Co., 2013, ISBN 9789544007737</a:t>
            </a:r>
          </a:p>
          <a:p>
            <a:pPr lvl="1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Freely downloadable from: </a:t>
            </a:r>
            <a:br>
              <a:rPr lang="en-US" dirty="0"/>
            </a:b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lvl="1"/>
            <a:r>
              <a:rPr lang="en-GB" dirty="0"/>
              <a:t>The C# Programming courses @SoftUni.bg </a:t>
            </a:r>
            <a:br>
              <a:rPr lang="en-GB" dirty="0"/>
            </a:br>
            <a:r>
              <a:rPr lang="en-GB" dirty="0"/>
              <a:t>partially follows the book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388" y="3505200"/>
            <a:ext cx="1224292" cy="17323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374494"/>
            <a:ext cx="1224292" cy="1742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2" name="Liebherr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3" r="-10163"/>
          <a:stretch/>
        </p:blipFill>
        <p:spPr>
          <a:xfrm>
            <a:off x="1065799" y="5566366"/>
            <a:ext cx="61771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43" r="-45643" b="-5187"/>
          <a:stretch/>
        </p:blipFill>
        <p:spPr>
          <a:xfrm>
            <a:off x="6028768" y="3505305"/>
            <a:ext cx="204684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  <a:extLst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  <a:extLst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03" t="-8951" r="-47603" b="-8951"/>
          <a:stretch/>
        </p:blipFill>
        <p:spPr>
          <a:xfrm>
            <a:off x="7699083" y="5566366"/>
            <a:ext cx="342394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  <a:extLst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4" t="-10753" r="-47934" b="-10753"/>
          <a:stretch/>
        </p:blipFill>
        <p:spPr bwMode="auto">
          <a:xfrm>
            <a:off x="8496927" y="3505306"/>
            <a:ext cx="262609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5"/>
            <a:extLst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9163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79612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57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/>
              <a:t>CSharpDB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dirty="0"/>
              <a:t>Basic </a:t>
            </a:r>
            <a:r>
              <a:rPr lang="en-GB" b="1" dirty="0">
                <a:solidFill>
                  <a:schemeClr val="bg1"/>
                </a:solidFill>
              </a:rPr>
              <a:t>Database</a:t>
            </a:r>
            <a:r>
              <a:rPr lang="en-GB" dirty="0"/>
              <a:t> and </a:t>
            </a:r>
            <a:r>
              <a:rPr lang="en-GB" b="1" dirty="0">
                <a:solidFill>
                  <a:schemeClr val="bg1"/>
                </a:solidFill>
              </a:rPr>
              <a:t>Query</a:t>
            </a:r>
            <a:r>
              <a:rPr lang="en-GB" dirty="0"/>
              <a:t> Concepts</a:t>
            </a:r>
          </a:p>
          <a:p>
            <a:pPr>
              <a:buClr>
                <a:schemeClr val="tx1"/>
              </a:buClr>
            </a:pPr>
            <a:r>
              <a:rPr lang="en-US" dirty="0"/>
              <a:t>Content: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syntax,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types, </a:t>
            </a:r>
            <a:r>
              <a:rPr lang="en-US" b="1" dirty="0">
                <a:solidFill>
                  <a:schemeClr val="bg1"/>
                </a:solidFill>
              </a:rPr>
              <a:t>Programmability</a:t>
            </a:r>
            <a:endParaRPr lang="en-GB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ADO.NET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Library</a:t>
            </a:r>
            <a:endParaRPr lang="en-GB" dirty="0"/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ORM </a:t>
            </a:r>
            <a:r>
              <a:rPr lang="en-GB" dirty="0"/>
              <a:t>Fundamentals</a:t>
            </a:r>
          </a:p>
          <a:p>
            <a:pPr>
              <a:buClr>
                <a:schemeClr val="tx1"/>
              </a:buClr>
            </a:pPr>
            <a:r>
              <a:rPr lang="en-GB" noProof="1"/>
              <a:t>Entity</a:t>
            </a:r>
            <a:r>
              <a:rPr lang="en-GB" b="1" noProof="1">
                <a:solidFill>
                  <a:schemeClr val="bg1"/>
                </a:solidFill>
              </a:rPr>
              <a:t> </a:t>
            </a:r>
            <a:r>
              <a:rPr lang="en-GB" noProof="1"/>
              <a:t>Framework</a:t>
            </a:r>
            <a:r>
              <a:rPr lang="en-GB" b="1" noProof="1">
                <a:solidFill>
                  <a:schemeClr val="bg1"/>
                </a:solidFill>
              </a:rPr>
              <a:t> Core</a:t>
            </a:r>
          </a:p>
          <a:p>
            <a:pPr>
              <a:buClr>
                <a:schemeClr val="tx1"/>
              </a:buClr>
            </a:pPr>
            <a:r>
              <a:rPr lang="en-GB" b="1" noProof="1">
                <a:solidFill>
                  <a:schemeClr val="bg1"/>
                </a:solidFill>
              </a:rPr>
              <a:t>Automapper </a:t>
            </a:r>
            <a:r>
              <a:rPr lang="en-US" dirty="0"/>
              <a:t>Library and Custom </a:t>
            </a:r>
            <a:r>
              <a:rPr lang="en-US" noProof="1"/>
              <a:t>Automapper</a:t>
            </a: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Best</a:t>
            </a:r>
            <a:r>
              <a:rPr lang="en-GB" dirty="0"/>
              <a:t> Practices and </a:t>
            </a:r>
            <a:r>
              <a:rPr lang="en-GB" b="1" dirty="0">
                <a:solidFill>
                  <a:schemeClr val="bg1"/>
                </a:solidFill>
              </a:rPr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Database Fundamentals Module Goals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DB Intro, Data </a:t>
            </a:r>
            <a:r>
              <a:rPr lang="en-US" b="1" dirty="0">
                <a:solidFill>
                  <a:schemeClr val="bg1"/>
                </a:solidFill>
              </a:rPr>
              <a:t>Definition</a:t>
            </a:r>
            <a:r>
              <a:rPr lang="en-US" dirty="0"/>
              <a:t> and Data </a:t>
            </a:r>
            <a:r>
              <a:rPr lang="en-US" b="1" dirty="0">
                <a:solidFill>
                  <a:schemeClr val="bg1"/>
                </a:solidFill>
              </a:rPr>
              <a:t>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</a:t>
            </a:r>
            <a:r>
              <a:rPr lang="en-US" b="1" dirty="0">
                <a:solidFill>
                  <a:schemeClr val="bg1"/>
                </a:solidFill>
              </a:rPr>
              <a:t>CRUD</a:t>
            </a:r>
            <a:r>
              <a:rPr lang="en-US" dirty="0"/>
              <a:t>, Intro to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</a:t>
            </a:r>
            <a:r>
              <a:rPr lang="en-US" b="1" dirty="0">
                <a:solidFill>
                  <a:schemeClr val="bg1"/>
                </a:solidFill>
              </a:rPr>
              <a:t>T-SQL</a:t>
            </a: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Aggregation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Relationships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b="1" dirty="0">
                <a:solidFill>
                  <a:schemeClr val="bg1"/>
                </a:solidFill>
              </a:rPr>
              <a:t>Subqueries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Joins</a:t>
            </a:r>
          </a:p>
          <a:p>
            <a:pPr>
              <a:lnSpc>
                <a:spcPct val="100000"/>
              </a:lnSpc>
            </a:pPr>
            <a:r>
              <a:rPr lang="en-US" dirty="0"/>
              <a:t>Database </a:t>
            </a:r>
            <a:r>
              <a:rPr lang="en-US" b="1" dirty="0">
                <a:solidFill>
                  <a:schemeClr val="bg1"/>
                </a:solidFill>
              </a:rPr>
              <a:t>Programmability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20 practical problems for 6 hours</a:t>
            </a:r>
          </a:p>
          <a:p>
            <a:pPr lvl="1"/>
            <a:r>
              <a:rPr lang="en-GB" dirty="0"/>
              <a:t>DDL</a:t>
            </a:r>
          </a:p>
          <a:p>
            <a:pPr lvl="1"/>
            <a:r>
              <a:rPr lang="en-GB" dirty="0"/>
              <a:t>DML</a:t>
            </a:r>
          </a:p>
          <a:p>
            <a:pPr lvl="1"/>
            <a:r>
              <a:rPr lang="en-GB" dirty="0"/>
              <a:t>Querying</a:t>
            </a:r>
          </a:p>
          <a:p>
            <a:pPr lvl="1"/>
            <a:r>
              <a:rPr lang="en-US" dirty="0"/>
              <a:t>Programmability</a:t>
            </a:r>
            <a:endParaRPr lang="en-GB" dirty="0"/>
          </a:p>
          <a:p>
            <a:r>
              <a:rPr lang="en-GB" dirty="0"/>
              <a:t>Automated judge system</a:t>
            </a:r>
          </a:p>
          <a:p>
            <a:pPr lvl="1"/>
            <a:r>
              <a:rPr lang="en-GB" dirty="0">
                <a:hlinkClick r:id="rId2"/>
              </a:rPr>
              <a:t>http://judge.softuni.bg</a:t>
            </a:r>
            <a:endParaRPr lang="en-GB" dirty="0"/>
          </a:p>
          <a:p>
            <a:r>
              <a:rPr lang="en-GB" dirty="0"/>
              <a:t>Solutions are evaluated for correctness only</a:t>
            </a:r>
          </a:p>
          <a:p>
            <a:pPr lvl="1"/>
            <a:r>
              <a:rPr lang="en-GB" dirty="0"/>
              <a:t>Code quality is still not measured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514</Words>
  <Application>Microsoft Office PowerPoint</Application>
  <PresentationFormat>Custom</PresentationFormat>
  <Paragraphs>160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Database Fundamentals with Microsoft SQL Server</vt:lpstr>
      <vt:lpstr>Table of Contents</vt:lpstr>
      <vt:lpstr>Have a Question?</vt:lpstr>
      <vt:lpstr>PowerPoint Presentation</vt:lpstr>
      <vt:lpstr>C# Database Fundamentals Module Goals</vt:lpstr>
      <vt:lpstr>Course Objectives</vt:lpstr>
      <vt:lpstr>Practical Programming Exam</vt:lpstr>
      <vt:lpstr>PowerPoint Presentation</vt:lpstr>
      <vt:lpstr>PowerPoint Presentation</vt:lpstr>
      <vt:lpstr>Stamo Petkov</vt:lpstr>
      <vt:lpstr>INFORMATION SERVICES</vt:lpstr>
      <vt:lpstr>Stoyan Shopov</vt:lpstr>
      <vt:lpstr>PowerPoint Presentation</vt:lpstr>
      <vt:lpstr>C# Database Fundamentals Module – Timeline</vt:lpstr>
      <vt:lpstr>Homework Assignments &amp; Exercises</vt:lpstr>
      <vt:lpstr>Scoring System for the Course</vt:lpstr>
      <vt:lpstr>Course Web Site, Forum and FB Group</vt:lpstr>
      <vt:lpstr>The Free C# Fundamentals Textbook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Advanced Course Introduction</dc:title>
  <dc:subject>C# Advanced – Practical Training Course @ SoftUni</dc:subject>
  <dc:creator/>
  <cp:keywords>C# Advanced, C#, Advanced, Software University, SoftUni, programming, coding, software development, education, training, course</cp:keywords>
  <dc:description>C# Advanced Course @ SoftUni – https://softuni.bg/courses/csharp-advanced</dc:description>
  <cp:lastModifiedBy/>
  <cp:revision>1</cp:revision>
  <dcterms:created xsi:type="dcterms:W3CDTF">2014-01-02T17:00:34Z</dcterms:created>
  <dcterms:modified xsi:type="dcterms:W3CDTF">2019-01-14T09:57:20Z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